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3" r:id="rId4"/>
    <p:sldId id="2239" r:id="rId5"/>
    <p:sldId id="2240" r:id="rId6"/>
    <p:sldId id="2241" r:id="rId7"/>
    <p:sldId id="2242" r:id="rId8"/>
    <p:sldId id="2246" r:id="rId9"/>
    <p:sldId id="2243" r:id="rId10"/>
    <p:sldId id="2244" r:id="rId11"/>
    <p:sldId id="2245" r:id="rId12"/>
    <p:sldId id="265" r:id="rId13"/>
    <p:sldId id="283" r:id="rId14"/>
    <p:sldId id="279" r:id="rId15"/>
    <p:sldId id="261" r:id="rId16"/>
    <p:sldId id="260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2239"/>
            <p14:sldId id="2240"/>
            <p14:sldId id="2241"/>
            <p14:sldId id="2242"/>
            <p14:sldId id="2246"/>
            <p14:sldId id="2243"/>
            <p14:sldId id="2244"/>
            <p14:sldId id="2245"/>
          </p14:sldIdLst>
        </p14:section>
        <p14:section name="extracting data" id="{2190B3DB-DE16-294A-93C6-2DFBA5D6ACEF}">
          <p14:sldIdLst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767" autoAdjust="0"/>
    <p:restoredTop sz="89311" autoAdjust="0"/>
  </p:normalViewPr>
  <p:slideViewPr>
    <p:cSldViewPr snapToGrid="0">
      <p:cViewPr varScale="1">
        <p:scale>
          <a:sx n="94" d="100"/>
          <a:sy n="94" d="100"/>
        </p:scale>
        <p:origin x="240" y="9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10/8/18 10:43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10/8/18 10:43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approve via PowerShell or Admin UX:</a:t>
            </a:r>
          </a:p>
          <a:p>
            <a:r>
              <a:rPr lang="en-US" dirty="0"/>
              <a:t>https://</a:t>
            </a:r>
            <a:r>
              <a:rPr lang="en-US" dirty="0" err="1"/>
              <a:t>portal.office.com</a:t>
            </a:r>
            <a:r>
              <a:rPr lang="en-US" dirty="0"/>
              <a:t>/</a:t>
            </a:r>
            <a:r>
              <a:rPr lang="en-US" dirty="0" err="1"/>
              <a:t>adminportal</a:t>
            </a:r>
            <a:r>
              <a:rPr lang="en-US" dirty="0"/>
              <a:t>/home#/Settings/</a:t>
            </a:r>
            <a:r>
              <a:rPr lang="en-US" dirty="0" err="1"/>
              <a:t>PrivilegedAccess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8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1" r:id="rId27"/>
    <p:sldLayoutId id="2147484552" r:id="rId28"/>
    <p:sldLayoutId id="2147484553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zure.microsoft.com/services/data-factor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ffice.com/adminportal/home#/Settings/PrivilegedAccess" TargetMode="Externa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Extract Office 365 data with Graph data connect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4240-03DC-E84B-8940-E2CBB67A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Pending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43952-A4EC-5241-9CDF-FC5AE1E53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1796454"/>
          </a:xfrm>
        </p:spPr>
        <p:txBody>
          <a:bodyPr/>
          <a:lstStyle/>
          <a:p>
            <a:r>
              <a:rPr lang="en-US" sz="3200" dirty="0"/>
              <a:t>Approve-</a:t>
            </a:r>
            <a:r>
              <a:rPr lang="en-US" sz="3200" dirty="0" err="1"/>
              <a:t>ElevatedAccessRequest</a:t>
            </a:r>
            <a:r>
              <a:rPr lang="en-US" sz="3200" dirty="0"/>
              <a:t> </a:t>
            </a:r>
          </a:p>
          <a:p>
            <a:r>
              <a:rPr lang="en-US" sz="3200" dirty="0"/>
              <a:t>  -</a:t>
            </a:r>
            <a:r>
              <a:rPr lang="en-US" sz="3200" dirty="0" err="1"/>
              <a:t>RequestId</a:t>
            </a:r>
            <a:r>
              <a:rPr lang="en-US" sz="3200" dirty="0"/>
              <a:t> fa041379-0000-0000-0000-7cd5691484bd </a:t>
            </a:r>
          </a:p>
          <a:p>
            <a:r>
              <a:rPr lang="en-US" sz="3200" dirty="0"/>
              <a:t>  -Comment 'approval request granted'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ADB2-2349-394C-82D5-46C88C11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79" y="3273076"/>
            <a:ext cx="5468717" cy="33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52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Extracting data from Office 365 via Graph data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231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Approve data request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23549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  <a:p>
            <a:pPr lvl="0"/>
            <a:br>
              <a:rPr lang="en-US" dirty="0"/>
            </a:br>
            <a:r>
              <a:rPr lang="en-US" dirty="0"/>
              <a:t>Azure Data Factory</a:t>
            </a:r>
          </a:p>
          <a:p>
            <a:pPr lvl="0"/>
            <a:r>
              <a:rPr lang="en-US" dirty="0">
                <a:hlinkClick r:id="rId4"/>
              </a:rPr>
              <a:t>https://azure.microsoft.com/services/data-factory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Extract Office 365 data with Microsoft Graph 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Approve data request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25937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r>
              <a:rPr lang="en-US" sz="1800" dirty="0"/>
              <a:t>Etc.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8041797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982-229C-8748-8104-2D028E6E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with Azure Data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0DD0-70C4-0142-A901-89C2A67E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00657"/>
          </a:xfrm>
        </p:spPr>
        <p:txBody>
          <a:bodyPr/>
          <a:lstStyle/>
          <a:p>
            <a:r>
              <a:rPr lang="en-US" dirty="0"/>
              <a:t>Azure Data Factory pipelines used to extract data from Office 365 to an Azure storage option</a:t>
            </a:r>
          </a:p>
          <a:p>
            <a:r>
              <a:rPr lang="en-US" dirty="0"/>
              <a:t>Use the Office 365 Connector</a:t>
            </a:r>
          </a:p>
          <a:p>
            <a:r>
              <a:rPr lang="en-US" dirty="0"/>
              <a:t>Create a pipeline and add the Copy Data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FDD84-4AC0-774E-86EB-D0391AB3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12" y="4031843"/>
            <a:ext cx="4440532" cy="2670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EF278-235A-774C-9748-2A9F6741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95" y="4031843"/>
            <a:ext cx="4023795" cy="27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201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9570-F75C-554C-A6A7-979F3506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Azure Data Factory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9F5BA-3AAF-434D-B1BA-B143EA5B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Trigger the pipeline to run after validating &amp; publishing</a:t>
            </a:r>
          </a:p>
          <a:p>
            <a:r>
              <a:rPr lang="en-US" dirty="0"/>
              <a:t>Monitor status if it is pending approval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55B7E-4C0B-8647-9A89-1CCFA463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3036023"/>
            <a:ext cx="5913213" cy="1635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CFFCD-2591-3545-BE6E-9FB888C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7" y="5113602"/>
            <a:ext cx="6636492" cy="141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E002B-C35D-B741-B269-678233452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724" y="2579088"/>
            <a:ext cx="6216606" cy="209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AF6CDC54-B5B3-AE4C-B4E5-A52C1591921F}"/>
              </a:ext>
            </a:extLst>
          </p:cNvPr>
          <p:cNvSpPr/>
          <p:nvPr/>
        </p:nvSpPr>
        <p:spPr bwMode="auto">
          <a:xfrm rot="5400000">
            <a:off x="3127683" y="4708794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91B11-AD30-2C46-8F07-02B18B60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981" b="49591"/>
          <a:stretch/>
        </p:blipFill>
        <p:spPr>
          <a:xfrm>
            <a:off x="7794003" y="4513905"/>
            <a:ext cx="5264772" cy="2358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EFF0662-B703-0445-8D36-55541010BF82}"/>
              </a:ext>
            </a:extLst>
          </p:cNvPr>
          <p:cNvSpPr/>
          <p:nvPr/>
        </p:nvSpPr>
        <p:spPr bwMode="auto">
          <a:xfrm rot="19215466">
            <a:off x="6297127" y="4702478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AF513C6-8C9B-584B-BE24-13780EE06186}"/>
              </a:ext>
            </a:extLst>
          </p:cNvPr>
          <p:cNvSpPr/>
          <p:nvPr/>
        </p:nvSpPr>
        <p:spPr bwMode="auto">
          <a:xfrm rot="5400000">
            <a:off x="10123233" y="4314441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582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D6F8-7A7A-D249-89C9-ACCC7E86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Data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97F1F-0491-824B-AFFA-68461CC98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01424"/>
          </a:xfrm>
        </p:spPr>
        <p:txBody>
          <a:bodyPr/>
          <a:lstStyle/>
          <a:p>
            <a:r>
              <a:rPr lang="en-US" dirty="0"/>
              <a:t>Use Exchange Online PowerShell to check and approve data access requests</a:t>
            </a:r>
          </a:p>
          <a:p>
            <a:endParaRPr lang="en-US" dirty="0"/>
          </a:p>
          <a:p>
            <a:r>
              <a:rPr lang="en-US" dirty="0"/>
              <a:t>Must login to EOL PowerShell with an account that meets the following requirements:</a:t>
            </a:r>
          </a:p>
          <a:p>
            <a:pPr lvl="1"/>
            <a:r>
              <a:rPr lang="en-US" dirty="0"/>
              <a:t>Member of the designated approvers group</a:t>
            </a:r>
          </a:p>
          <a:p>
            <a:pPr lvl="1"/>
            <a:r>
              <a:rPr lang="en-US" dirty="0"/>
              <a:t>Has multi-factor authentication enabled</a:t>
            </a:r>
          </a:p>
          <a:p>
            <a:pPr lvl="1"/>
            <a:r>
              <a:rPr lang="en-US" dirty="0"/>
              <a:t>Is not the same user who initiated the request</a:t>
            </a:r>
          </a:p>
          <a:p>
            <a:pPr lvl="1"/>
            <a:endParaRPr lang="en-US" dirty="0"/>
          </a:p>
          <a:p>
            <a:pPr lvl="1"/>
            <a:r>
              <a:rPr lang="en-US" sz="3600" dirty="0">
                <a:solidFill>
                  <a:schemeClr val="tx2"/>
                </a:solidFill>
                <a:latin typeface="+mj-lt"/>
              </a:rPr>
              <a:t>Alternatively approve via Microsoft 365 Admin Center:</a:t>
            </a:r>
          </a:p>
          <a:p>
            <a:pPr lvl="1"/>
            <a:r>
              <a:rPr lang="en-US" dirty="0">
                <a:hlinkClick r:id="rId2"/>
              </a:rPr>
              <a:t>https://portal.office.com/adminportal/home#/Settings/PrivilegedAccess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0355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4B04D-F9BF-5245-8D42-0C009F06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Data Requests via Microsoft 365 Admin Center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D79CF-877B-5F4D-A575-9039DD71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278966"/>
            <a:ext cx="11347903" cy="26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498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7122BD-7994-7F46-9DEF-A814A305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Exchange Online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CDFD6-554C-774F-8C3C-436B133D8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5016758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# login</a:t>
            </a:r>
          </a:p>
          <a:p>
            <a:r>
              <a:rPr lang="en-US" sz="2000" dirty="0"/>
              <a:t>$</a:t>
            </a:r>
            <a:r>
              <a:rPr lang="en-US" sz="2000" dirty="0" err="1"/>
              <a:t>UserCredential</a:t>
            </a:r>
            <a:r>
              <a:rPr lang="en-US" sz="2000" dirty="0"/>
              <a:t> = Get-Credential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create new EOL remote session</a:t>
            </a:r>
          </a:p>
          <a:p>
            <a:r>
              <a:rPr lang="en-US" sz="2000" dirty="0"/>
              <a:t>$Session = New-</a:t>
            </a:r>
            <a:r>
              <a:rPr lang="en-US" sz="2000" dirty="0" err="1"/>
              <a:t>PSSession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ConfigurationName</a:t>
            </a:r>
            <a:r>
              <a:rPr lang="en-US" sz="2000" dirty="0"/>
              <a:t> </a:t>
            </a:r>
            <a:r>
              <a:rPr lang="en-US" sz="2000" dirty="0" err="1"/>
              <a:t>Microsoft.Exchange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ConnectionUri</a:t>
            </a:r>
            <a:r>
              <a:rPr lang="en-US" sz="2000" dirty="0"/>
              <a:t> https://</a:t>
            </a:r>
            <a:r>
              <a:rPr lang="en-US" sz="2000" dirty="0" err="1"/>
              <a:t>ps.protection.outlook.com</a:t>
            </a:r>
            <a:r>
              <a:rPr lang="en-US" sz="2000" dirty="0"/>
              <a:t>/</a:t>
            </a:r>
            <a:r>
              <a:rPr lang="en-US" sz="2000" dirty="0" err="1"/>
              <a:t>powershell-liveid</a:t>
            </a:r>
            <a:r>
              <a:rPr lang="en-US" sz="2000" dirty="0"/>
              <a:t>/ </a:t>
            </a:r>
          </a:p>
          <a:p>
            <a:r>
              <a:rPr lang="en-US" sz="2000" dirty="0"/>
              <a:t>  -Credential $</a:t>
            </a:r>
            <a:r>
              <a:rPr lang="en-US" sz="2000" dirty="0" err="1"/>
              <a:t>UserCredential</a:t>
            </a:r>
            <a:r>
              <a:rPr lang="en-US" sz="2000" dirty="0"/>
              <a:t> -Authentication Basic –</a:t>
            </a:r>
            <a:r>
              <a:rPr lang="en-US" sz="2000" dirty="0" err="1"/>
              <a:t>AllowRedirection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load the EOL session</a:t>
            </a:r>
            <a:br>
              <a:rPr lang="en-US" sz="2000" dirty="0"/>
            </a:br>
            <a:r>
              <a:rPr lang="en-US" sz="2000" dirty="0"/>
              <a:t>Import-</a:t>
            </a:r>
            <a:r>
              <a:rPr lang="en-US" sz="2000" dirty="0" err="1"/>
              <a:t>PSSession</a:t>
            </a:r>
            <a:r>
              <a:rPr lang="en-US" sz="2000" dirty="0"/>
              <a:t> $Session –</a:t>
            </a:r>
            <a:r>
              <a:rPr lang="en-US" sz="2000" dirty="0" err="1"/>
              <a:t>DisableNameChecking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alternative connection to EOL</a:t>
            </a:r>
          </a:p>
          <a:p>
            <a:r>
              <a:rPr lang="en-US" sz="2000" dirty="0"/>
              <a:t>Connect-</a:t>
            </a:r>
            <a:r>
              <a:rPr lang="en-US" sz="2000" dirty="0" err="1"/>
              <a:t>EXOPSession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8738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F689-522D-B049-884D-C05657F6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Pending Data Access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46CBA-AA90-9843-82BF-A7B691E63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8" y="1476622"/>
            <a:ext cx="12198323" cy="2985433"/>
          </a:xfrm>
        </p:spPr>
        <p:txBody>
          <a:bodyPr/>
          <a:lstStyle/>
          <a:p>
            <a:r>
              <a:rPr lang="en-US" sz="2800" dirty="0"/>
              <a:t>Get-</a:t>
            </a:r>
            <a:r>
              <a:rPr lang="en-US" sz="2800" dirty="0" err="1"/>
              <a:t>ElevatedAccessRequest</a:t>
            </a:r>
            <a:r>
              <a:rPr lang="en-US" sz="2800" dirty="0"/>
              <a:t> </a:t>
            </a:r>
          </a:p>
          <a:p>
            <a:r>
              <a:rPr lang="en-US" sz="2800" dirty="0"/>
              <a:t>  | where {$_.</a:t>
            </a:r>
            <a:r>
              <a:rPr lang="en-US" sz="2800" dirty="0" err="1"/>
              <a:t>RequestStatus</a:t>
            </a:r>
            <a:r>
              <a:rPr lang="en-US" sz="2800" dirty="0"/>
              <a:t> -</a:t>
            </a:r>
            <a:r>
              <a:rPr lang="en-US" sz="2800" dirty="0" err="1"/>
              <a:t>eq</a:t>
            </a:r>
            <a:r>
              <a:rPr lang="en-US" sz="2800" dirty="0"/>
              <a:t> 'Pending’} </a:t>
            </a:r>
          </a:p>
          <a:p>
            <a:r>
              <a:rPr lang="en-US" sz="2800" dirty="0"/>
              <a:t>  | select </a:t>
            </a:r>
            <a:r>
              <a:rPr lang="en-US" sz="2800" dirty="0" err="1"/>
              <a:t>RequestorUPN</a:t>
            </a:r>
            <a:r>
              <a:rPr lang="en-US" sz="2800" dirty="0"/>
              <a:t>, Service, Identity, </a:t>
            </a:r>
            <a:r>
              <a:rPr lang="en-US" sz="2800" dirty="0" err="1"/>
              <a:t>RequestedAccess</a:t>
            </a:r>
            <a:r>
              <a:rPr lang="en-US" sz="2800" dirty="0"/>
              <a:t> </a:t>
            </a:r>
          </a:p>
          <a:p>
            <a:r>
              <a:rPr lang="en-US" sz="2800" dirty="0"/>
              <a:t>  | </a:t>
            </a:r>
            <a:r>
              <a:rPr lang="en-US" sz="2800" dirty="0" err="1"/>
              <a:t>fl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DAD1B-DFC8-1D49-9C69-0A4C5E49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65" y="3983589"/>
            <a:ext cx="6482945" cy="22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70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583</Words>
  <Application>Microsoft Macintosh PowerPoint</Application>
  <PresentationFormat>Custom</PresentationFormat>
  <Paragraphs>94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Microsoft Graph  Data Connect</vt:lpstr>
      <vt:lpstr>Extract Office 365 data with Microsoft Graph Data Connect</vt:lpstr>
      <vt:lpstr>Graph Data Connect - Enabling Scenarios</vt:lpstr>
      <vt:lpstr>Extracting Data with Azure Data Factory</vt:lpstr>
      <vt:lpstr>Run the Azure Data Factory Pipeline</vt:lpstr>
      <vt:lpstr>Approving Data Requests</vt:lpstr>
      <vt:lpstr>Approving Data Requests via Microsoft 365 Admin Center</vt:lpstr>
      <vt:lpstr>Connect to Exchange Online</vt:lpstr>
      <vt:lpstr>List Pending Data Access Requests</vt:lpstr>
      <vt:lpstr>Approve Pending Requests</vt:lpstr>
      <vt:lpstr>Demo Extracting data from Office 365 via Graph data connect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2018-10-08T14:44:31Z</dcterms:modified>
</cp:coreProperties>
</file>